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61" r:id="rId3"/>
    <p:sldId id="268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1541" autoAdjust="0"/>
  </p:normalViewPr>
  <p:slideViewPr>
    <p:cSldViewPr>
      <p:cViewPr varScale="1">
        <p:scale>
          <a:sx n="59" d="100"/>
          <a:sy n="59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6FB1D-9272-48CF-A501-4287F513675E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6541D0-E59D-444C-9622-935969F5A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541D0-E59D-444C-9622-935969F5AE7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3FC7-250F-4B64-8B78-C2B49AB26071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00E5-619A-496E-8E1C-658786367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3FC7-250F-4B64-8B78-C2B49AB26071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00E5-619A-496E-8E1C-658786367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3FC7-250F-4B64-8B78-C2B49AB26071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00E5-619A-496E-8E1C-658786367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3FC7-250F-4B64-8B78-C2B49AB26071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00E5-619A-496E-8E1C-658786367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3FC7-250F-4B64-8B78-C2B49AB26071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00E5-619A-496E-8E1C-658786367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3FC7-250F-4B64-8B78-C2B49AB26071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00E5-619A-496E-8E1C-658786367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3FC7-250F-4B64-8B78-C2B49AB26071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00E5-619A-496E-8E1C-658786367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3FC7-250F-4B64-8B78-C2B49AB26071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00E5-619A-496E-8E1C-658786367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3FC7-250F-4B64-8B78-C2B49AB26071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00E5-619A-496E-8E1C-658786367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3FC7-250F-4B64-8B78-C2B49AB26071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00E5-619A-496E-8E1C-658786367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3FC7-250F-4B64-8B78-C2B49AB26071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00E5-619A-496E-8E1C-658786367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F3FC7-250F-4B64-8B78-C2B49AB26071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300E5-619A-496E-8E1C-658786367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istanbul landscape flowers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971800" y="0"/>
            <a:ext cx="2362200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¯^v</a:t>
            </a:r>
          </a:p>
          <a:p>
            <a:pPr algn="ctr"/>
            <a:r>
              <a:rPr lang="en-US" sz="8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</a:t>
            </a:r>
          </a:p>
          <a:p>
            <a:pPr algn="ctr"/>
            <a:r>
              <a:rPr lang="en-US" sz="8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Z</a:t>
            </a:r>
            <a:endParaRPr lang="en-US" sz="11500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115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g</a:t>
            </a:r>
            <a:endParaRPr lang="en-US" sz="166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 descr="C:\Users\Lotus computer\Desktop\20161118_202433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90978"/>
            <a:ext cx="9144000" cy="14265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048000"/>
          </a:xfr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/>
            </a:r>
            <a:br>
              <a:rPr lang="en-US" u="sng" dirty="0" smtClean="0">
                <a:solidFill>
                  <a:srgbClr val="FF0000"/>
                </a:solidFill>
              </a:rPr>
            </a:br>
            <a:r>
              <a:rPr lang="en-US" u="sng" dirty="0">
                <a:solidFill>
                  <a:srgbClr val="FF0000"/>
                </a:solidFill>
              </a:rPr>
              <a:t/>
            </a:r>
            <a:br>
              <a:rPr lang="en-US" u="sng" dirty="0">
                <a:solidFill>
                  <a:srgbClr val="FF0000"/>
                </a:solidFill>
              </a:rPr>
            </a:br>
            <a:r>
              <a:rPr lang="en-US" sz="6000" b="1" u="sng" dirty="0" err="1" smtClean="0">
                <a:solidFill>
                  <a:srgbClr val="C00000"/>
                </a:solidFill>
              </a:rPr>
              <a:t>পূ</a:t>
            </a:r>
            <a:r>
              <a:rPr lang="en-US" sz="6000" b="1" u="sng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e©cvV</a:t>
            </a:r>
            <a:r>
              <a:rPr lang="en-US" sz="6000" b="1" u="sng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u="sng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sz="6000" b="1" u="sng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6000" b="1" u="sng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বাক্যের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সংজ্ঞা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বিভিন্ন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অংশ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সাথ©ক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বাক্যের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গুণাবলি</a:t>
            </a:r>
            <a:r>
              <a:rPr lang="en-US" sz="49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900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124200"/>
            <a:ext cx="9144000" cy="3733800"/>
          </a:xfrm>
          <a:solidFill>
            <a:schemeClr val="accent6">
              <a:lumMod val="5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n-US" sz="5400" u="sng" dirty="0" smtClean="0">
              <a:solidFill>
                <a:schemeClr val="bg2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sz="5400" b="1" u="sng" dirty="0" err="1" smtClean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5400" b="1" u="sng" dirty="0" smtClean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u="sng" dirty="0" err="1" smtClean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cvV</a:t>
            </a:r>
            <a:endParaRPr lang="en-US" sz="5400" b="1" u="sng" dirty="0" smtClean="0">
              <a:solidFill>
                <a:schemeClr val="bg2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MVb</a:t>
            </a:r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Abymv‡i</a:t>
            </a:r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evK</a:t>
            </a:r>
            <a:r>
              <a:rPr lang="en-US" sz="6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¨</a:t>
            </a:r>
            <a:br>
              <a:rPr lang="en-US" sz="6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</a:br>
            <a:endParaRPr lang="en-US" sz="6000" b="1" u="sng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endParaRPr lang="en-US" sz="4400" u="sng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86600" y="4114800"/>
            <a:ext cx="2057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পাঠ-১/১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5400" b="1" dirty="0" err="1" smtClean="0"/>
              <a:t>শিখনফল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chemeClr val="accent2">
              <a:lumMod val="60000"/>
              <a:lumOff val="40000"/>
            </a:schemeClr>
          </a:solidFill>
          <a:ln w="76200">
            <a:solidFill>
              <a:srgbClr val="002060"/>
            </a:solidFill>
          </a:ln>
        </p:spPr>
        <p:txBody>
          <a:bodyPr/>
          <a:lstStyle/>
          <a:p>
            <a:pPr algn="ctr">
              <a:buNone/>
            </a:pP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এই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পাঠ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শেষে</a:t>
            </a:r>
            <a:r>
              <a:rPr lang="en-US" sz="5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wkÿv_©xiv</a:t>
            </a:r>
            <a:r>
              <a:rPr lang="en-US" sz="5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6000" b="1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বাক্যের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বিভিন্ন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অংশ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যেমন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-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উদ্দেশ্য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বিধেয়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আশ্রিত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বাক্য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প্রধান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খণ্ডবাক্য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ইত্যাদি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চিনতে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২।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গঠন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অনুসারে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বাক্যের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শ্রেণিবিভাগ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বাক্য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রূপান্তর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করতে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।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7030A0"/>
          </a:solidFill>
          <a:ln w="762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u="sng" dirty="0">
                <a:latin typeface="SutonnyMJ" pitchFamily="2" charset="0"/>
                <a:cs typeface="SutonnyMJ" pitchFamily="2" charset="0"/>
              </a:rPr>
              <a:t/>
            </a:r>
            <a:br>
              <a:rPr lang="en-US" b="1" u="sng" dirty="0">
                <a:latin typeface="SutonnyMJ" pitchFamily="2" charset="0"/>
                <a:cs typeface="SutonnyMJ" pitchFamily="2" charset="0"/>
              </a:rPr>
            </a:br>
            <a:r>
              <a:rPr lang="en-US" b="1" u="sng" dirty="0" err="1" smtClean="0">
                <a:solidFill>
                  <a:schemeClr val="bg2">
                    <a:lumMod val="90000"/>
                  </a:schemeClr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b="1" u="sng" dirty="0">
                <a:solidFill>
                  <a:schemeClr val="bg2">
                    <a:lumMod val="90000"/>
                  </a:schemeClr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b="1" u="sng" dirty="0" err="1">
                <a:solidFill>
                  <a:schemeClr val="bg2">
                    <a:lumMod val="90000"/>
                  </a:schemeClr>
                </a:solidFill>
                <a:latin typeface="SutonnyMJ" pitchFamily="2" charset="0"/>
                <a:cs typeface="SutonnyMJ" pitchFamily="2" charset="0"/>
              </a:rPr>
              <a:t>MVb</a:t>
            </a:r>
            <a:r>
              <a:rPr lang="en-US" b="1" u="sng" dirty="0">
                <a:solidFill>
                  <a:schemeClr val="bg2">
                    <a:lumMod val="9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>
                <a:solidFill>
                  <a:schemeClr val="bg2">
                    <a:lumMod val="90000"/>
                  </a:schemeClr>
                </a:solidFill>
                <a:latin typeface="SutonnyMJ" pitchFamily="2" charset="0"/>
                <a:cs typeface="SutonnyMJ" pitchFamily="2" charset="0"/>
              </a:rPr>
              <a:t>Abymv‡i</a:t>
            </a:r>
            <a:r>
              <a:rPr lang="en-US" b="1" u="sng" dirty="0">
                <a:solidFill>
                  <a:schemeClr val="bg2">
                    <a:lumMod val="9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>
                <a:solidFill>
                  <a:schemeClr val="bg2">
                    <a:lumMod val="90000"/>
                  </a:schemeClr>
                </a:solidFill>
                <a:latin typeface="SutonnyMJ" pitchFamily="2" charset="0"/>
                <a:cs typeface="SutonnyMJ" pitchFamily="2" charset="0"/>
              </a:rPr>
              <a:t>evK</a:t>
            </a:r>
            <a:r>
              <a:rPr lang="en-US" b="1" u="sng" dirty="0">
                <a:solidFill>
                  <a:schemeClr val="bg2">
                    <a:lumMod val="90000"/>
                  </a:schemeClr>
                </a:solidFill>
                <a:latin typeface="SutonnyMJ" pitchFamily="2" charset="0"/>
                <a:cs typeface="SutonnyMJ" pitchFamily="2" charset="0"/>
              </a:rPr>
              <a:t>¨ KZ </a:t>
            </a:r>
            <a:r>
              <a:rPr lang="en-US" b="1" u="sng" dirty="0" err="1">
                <a:solidFill>
                  <a:schemeClr val="bg2">
                    <a:lumMod val="90000"/>
                  </a:schemeClr>
                </a:solidFill>
                <a:latin typeface="SutonnyMJ" pitchFamily="2" charset="0"/>
                <a:cs typeface="SutonnyMJ" pitchFamily="2" charset="0"/>
              </a:rPr>
              <a:t>cÖKvi</a:t>
            </a:r>
            <a:r>
              <a:rPr lang="en-US" b="1" u="sng" dirty="0">
                <a:solidFill>
                  <a:schemeClr val="bg2">
                    <a:lumMod val="90000"/>
                  </a:schemeClr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b="1" u="sng" dirty="0" err="1">
                <a:solidFill>
                  <a:schemeClr val="bg2">
                    <a:lumMod val="90000"/>
                  </a:schemeClr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b="1" u="sng" dirty="0">
                <a:solidFill>
                  <a:schemeClr val="bg2">
                    <a:lumMod val="9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>
                <a:solidFill>
                  <a:schemeClr val="bg2">
                    <a:lumMod val="90000"/>
                  </a:schemeClr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b="1" u="sng" dirty="0">
                <a:solidFill>
                  <a:schemeClr val="bg2">
                    <a:lumMod val="90000"/>
                  </a:schemeClr>
                </a:solidFill>
                <a:latin typeface="SutonnyMJ" pitchFamily="2" charset="0"/>
                <a:cs typeface="SutonnyMJ" pitchFamily="2" charset="0"/>
              </a:rPr>
              <a:t> ? </a:t>
            </a:r>
            <a:r>
              <a:rPr lang="en-US" b="1" u="sng" dirty="0" err="1">
                <a:solidFill>
                  <a:schemeClr val="bg2">
                    <a:lumMod val="90000"/>
                  </a:schemeClr>
                </a:solidFill>
                <a:latin typeface="SutonnyMJ" pitchFamily="2" charset="0"/>
                <a:cs typeface="SutonnyMJ" pitchFamily="2" charset="0"/>
              </a:rPr>
              <a:t>D`vniYmn</a:t>
            </a:r>
            <a:r>
              <a:rPr lang="en-US" b="1" u="sng" dirty="0">
                <a:solidFill>
                  <a:schemeClr val="bg2">
                    <a:lumMod val="9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>
                <a:solidFill>
                  <a:schemeClr val="bg2">
                    <a:lumMod val="90000"/>
                  </a:schemeClr>
                </a:solidFill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b="1" u="sng" dirty="0">
                <a:solidFill>
                  <a:schemeClr val="bg2">
                    <a:lumMod val="9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>
                <a:solidFill>
                  <a:schemeClr val="bg2">
                    <a:lumMod val="90000"/>
                  </a:schemeClr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b="1" u="sng" dirty="0">
                <a:solidFill>
                  <a:schemeClr val="bg2">
                    <a:lumMod val="90000"/>
                  </a:schemeClr>
                </a:solidFill>
                <a:latin typeface="SutonnyMJ" pitchFamily="2" charset="0"/>
                <a:cs typeface="SutonnyMJ" pitchFamily="2" charset="0"/>
              </a:rPr>
              <a:t> |</a:t>
            </a:r>
            <a:r>
              <a:rPr lang="en-US" dirty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>
                <a:latin typeface="SutonnyMJ" pitchFamily="2" charset="0"/>
                <a:cs typeface="SutonnyMJ" pitchFamily="2" charset="0"/>
              </a:rPr>
            </a:b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rgbClr val="92D050"/>
          </a:solidFill>
          <a:ln w="762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DËi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: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MVb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Abymv‡i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evK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¨‡K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wZb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fv‡M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fvM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h_v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: </a:t>
            </a:r>
          </a:p>
          <a:p>
            <a:pPr lvl="0"/>
            <a:r>
              <a:rPr lang="en-US" b="1" dirty="0" smtClean="0">
                <a:latin typeface="SutonnyMJ" pitchFamily="2" charset="0"/>
                <a:cs typeface="SutonnyMJ" pitchFamily="2" charset="0"/>
              </a:rPr>
              <a:t>১)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mij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evK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¨ | 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2)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RwUj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wgk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ª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evK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¨ | 3) ‡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hŠwMK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evK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¨ |</a:t>
            </a:r>
          </a:p>
          <a:p>
            <a:pPr>
              <a:buNone/>
            </a:pPr>
            <a:r>
              <a:rPr lang="en-US" b="1" dirty="0">
                <a:latin typeface="SutonnyMJ" pitchFamily="2" charset="0"/>
                <a:cs typeface="SutonnyMJ" pitchFamily="2" charset="0"/>
              </a:rPr>
              <a:t> </a:t>
            </a:r>
          </a:p>
          <a:p>
            <a:r>
              <a:rPr lang="en-US" b="1" dirty="0">
                <a:latin typeface="SutonnyMJ" pitchFamily="2" charset="0"/>
                <a:cs typeface="SutonnyMJ" pitchFamily="2" charset="0"/>
              </a:rPr>
              <a:t>K)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mij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evK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: †h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ev‡K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GKwU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gvÎ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KZ©v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D‡Ïk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¨)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GKwU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gvÎ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mgvwcKv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wµqv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we‡aq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) _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v‡K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Zv‡K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mij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evK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e‡j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|  †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hgb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: </a:t>
            </a:r>
          </a:p>
          <a:p>
            <a:r>
              <a:rPr lang="en-US" b="1" dirty="0" err="1">
                <a:latin typeface="SutonnyMJ" pitchFamily="2" charset="0"/>
                <a:cs typeface="SutonnyMJ" pitchFamily="2" charset="0"/>
              </a:rPr>
              <a:t>KZ©v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D‡Ïk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¨)     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mgvwcKv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wµqv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(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we‡aq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b="1" dirty="0">
                <a:latin typeface="SutonnyMJ" pitchFamily="2" charset="0"/>
                <a:cs typeface="SutonnyMJ" pitchFamily="2" charset="0"/>
              </a:rPr>
              <a:t>1)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cvwL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           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AvKv‡k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I‡o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b="1" dirty="0">
                <a:latin typeface="SutonnyMJ" pitchFamily="2" charset="0"/>
                <a:cs typeface="SutonnyMJ" pitchFamily="2" charset="0"/>
              </a:rPr>
              <a:t>2) †m               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fvZ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Lvq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|	 </a:t>
            </a:r>
          </a:p>
          <a:p>
            <a:r>
              <a:rPr lang="en-US" b="1" dirty="0">
                <a:latin typeface="SutonnyMJ" pitchFamily="2" charset="0"/>
                <a:cs typeface="SutonnyMJ" pitchFamily="2" charset="0"/>
              </a:rPr>
              <a:t>3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) `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yóz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Q‡j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jv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 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gv‡V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Ljv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Ki‡Q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|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914400"/>
            <a:ext cx="9143999" cy="7755969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3500000" scaled="1"/>
            <a:tileRect/>
          </a:gra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33450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33450" algn="l"/>
              </a:tabLst>
            </a:pPr>
            <a:endParaRPr lang="en-US" sz="1200" dirty="0">
              <a:latin typeface="SutonnyMJ" pitchFamily="2" charset="0"/>
              <a:ea typeface="Times New Roman" pitchFamily="18" charset="0"/>
              <a:cs typeface="SutonnyMJ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33450" algn="l"/>
              </a:tabLst>
            </a:pP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ea typeface="Times New Roman" pitchFamily="18" charset="0"/>
              <a:cs typeface="SutonnyMJ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33450" algn="l"/>
              </a:tabLst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L)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RwUj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wgk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ª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বাক্য</a:t>
            </a:r>
            <a:r>
              <a:rPr lang="en-US" sz="4000" b="1" dirty="0">
                <a:latin typeface="SutonnyMJ" pitchFamily="2" charset="0"/>
                <a:ea typeface="Times New Roman" pitchFamily="18" charset="0"/>
                <a:cs typeface="SutonnyMJ" pitchFamily="2" charset="0"/>
              </a:rPr>
              <a:t>: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†h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ev‡ক্য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GKwU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cÖavb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খণ্ডবাক্যের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GK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GKvwaK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AvwkªZ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evক্য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ci¯úi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mv‡c¶fv‡e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ব্যবহৃত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nq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,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Zv‡K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RwUj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wgk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ª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বাক্য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e‡j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|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h_v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33450" algn="l"/>
              </a:tabLst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 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AvwkªZ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বাক্য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         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cÖavb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খণ্ডবাক্য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33450" algn="l"/>
              </a:tabLst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1.hw`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cvwb‡Z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bvg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,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Z‡e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muvZvi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wkL‡Z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cvi‡e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|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33450" algn="l"/>
              </a:tabLst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2.যেমন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কম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করবে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,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তেমন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ফল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পাবে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।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33450" algn="l"/>
              </a:tabLst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3.hLb C`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Avm‡e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,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ZLb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Avgiv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evwo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hve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|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33450" algn="l"/>
              </a:tabLst>
            </a:pPr>
            <a:endParaRPr lang="en-US" sz="1200" dirty="0">
              <a:latin typeface="SutonnyMJ" pitchFamily="2" charset="0"/>
              <a:cs typeface="Sutonny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33450" algn="l"/>
              </a:tabLst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33450" algn="l"/>
              </a:tabLst>
            </a:pPr>
            <a:endParaRPr lang="en-US" sz="1200" dirty="0">
              <a:latin typeface="SutonnyMJ" pitchFamily="2" charset="0"/>
              <a:cs typeface="Sutonny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33450" algn="l"/>
              </a:tabLst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33450" algn="l"/>
              </a:tabLst>
            </a:pPr>
            <a:endParaRPr lang="en-US" sz="1200" dirty="0">
              <a:latin typeface="SutonnyMJ" pitchFamily="2" charset="0"/>
              <a:cs typeface="Sutonny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33450" algn="l"/>
              </a:tabLst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33450" algn="l"/>
              </a:tabLst>
            </a:pPr>
            <a:endParaRPr lang="en-US" sz="1200" dirty="0">
              <a:latin typeface="SutonnyMJ" pitchFamily="2" charset="0"/>
              <a:cs typeface="Sutonny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33450" algn="l"/>
              </a:tabLst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3345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latin typeface="SutonnyMJ" pitchFamily="2" charset="0"/>
                <a:cs typeface="SutonnyMJ" pitchFamily="2" charset="0"/>
              </a:rPr>
              <a:t>M) †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hŠwMK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evK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: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ci¯úi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wbi‡c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¶ `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yB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Z‡ZvwaK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mij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wgk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ª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evK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¨</a:t>
            </a:r>
          </a:p>
          <a:p>
            <a:pPr>
              <a:buNone/>
            </a:pPr>
            <a:r>
              <a:rPr lang="en-US" dirty="0">
                <a:latin typeface="SutonnyMJ" pitchFamily="2" charset="0"/>
                <a:cs typeface="SutonnyMJ" pitchFamily="2" charset="0"/>
              </a:rPr>
              <a:t> hw`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ÔGesÕÔwKš‘Õ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ÔA_evÕ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ÔA_PÕ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ÔwKsevÕ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ÔeisÕ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ÔZ_vwcÕ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cÖf„wZ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Ae¨q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mshy³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n‡q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evK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MVb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ZLb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Zv‡K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ejv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hŠwMK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evK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¨ |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hgb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:</a:t>
            </a:r>
          </a:p>
          <a:p>
            <a:pPr>
              <a:buNone/>
            </a:pPr>
            <a:r>
              <a:rPr lang="en-US" dirty="0">
                <a:latin typeface="SutonnyMJ" pitchFamily="2" charset="0"/>
                <a:cs typeface="SutonnyMJ" pitchFamily="2" charset="0"/>
              </a:rPr>
              <a:t>  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mij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evK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+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ms‡hvRK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Ae¨q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+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mij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evK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¨</a:t>
            </a:r>
            <a:endParaRPr lang="en-US" dirty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>
                <a:latin typeface="SutonnyMJ" pitchFamily="2" charset="0"/>
                <a:cs typeface="SutonnyMJ" pitchFamily="2" charset="0"/>
              </a:rPr>
              <a:t>1.wZwb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cÖ‡KŠkjx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],  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        [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Zuvi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evb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Wv³vi] |</a:t>
            </a:r>
          </a:p>
          <a:p>
            <a:pPr>
              <a:buNone/>
            </a:pPr>
            <a:r>
              <a:rPr lang="en-US" b="1" dirty="0">
                <a:latin typeface="SutonnyMJ" pitchFamily="2" charset="0"/>
                <a:cs typeface="SutonnyMJ" pitchFamily="2" charset="0"/>
              </a:rPr>
              <a:t>   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mij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evK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+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ms‡hvRK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Ae¨q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+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RwUj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evK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¨</a:t>
            </a:r>
            <a:endParaRPr lang="en-US" dirty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>
                <a:latin typeface="SutonnyMJ" pitchFamily="2" charset="0"/>
                <a:cs typeface="SutonnyMJ" pitchFamily="2" charset="0"/>
              </a:rPr>
              <a:t>2.wZwb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Wv³vi,   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wKš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‘  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†h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jvKwU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Zuvi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m‡½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G‡mwQj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†m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ivMx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] |</a:t>
            </a:r>
          </a:p>
          <a:p>
            <a:pPr>
              <a:buNone/>
            </a:pP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RwUj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evK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+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ms‡hvRK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Ae¨q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+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mij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evK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¨</a:t>
            </a:r>
            <a:endParaRPr lang="en-US" dirty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>
                <a:latin typeface="SutonnyMJ" pitchFamily="2" charset="0"/>
                <a:cs typeface="SutonnyMJ" pitchFamily="2" charset="0"/>
              </a:rPr>
              <a:t>3.‡h †`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vl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K‡i‡Q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†m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mvRv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wKš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‘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Zzwg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mvRv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c‡j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] |</a:t>
            </a: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2"/>
          </a:solidFill>
          <a:ln w="762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</a:t>
            </a:r>
            <a:r>
              <a:rPr lang="en-US" sz="6700" b="1" dirty="0" err="1" smtClean="0">
                <a:solidFill>
                  <a:srgbClr val="FFFF00"/>
                </a:solidFill>
              </a:rPr>
              <a:t>মূল্যায়ন</a:t>
            </a:r>
            <a:r>
              <a:rPr lang="en-US" sz="5300" dirty="0" smtClean="0"/>
              <a:t/>
            </a:r>
            <a:br>
              <a:rPr lang="en-US" sz="53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</a:t>
            </a:r>
            <a:r>
              <a:rPr lang="en-US" sz="5300" b="1" dirty="0" err="1" smtClean="0"/>
              <a:t>বাক্য</a:t>
            </a:r>
            <a:r>
              <a:rPr lang="en-US" sz="5300" b="1" dirty="0" smtClean="0"/>
              <a:t> </a:t>
            </a:r>
            <a:r>
              <a:rPr lang="en-US" sz="5300" b="1" dirty="0" err="1" smtClean="0">
                <a:latin typeface="SutonnyMJ" pitchFamily="2" charset="0"/>
                <a:cs typeface="SutonnyMJ" pitchFamily="2" charset="0"/>
              </a:rPr>
              <a:t>iƒcvšÍi</a:t>
            </a:r>
            <a:r>
              <a:rPr lang="en-US" sz="53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300" b="1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5300" b="1" dirty="0" smtClean="0">
                <a:latin typeface="SutonnyMJ" pitchFamily="2" charset="0"/>
                <a:cs typeface="SutonnyMJ" pitchFamily="2" charset="0"/>
              </a:rPr>
              <a:t>: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latin typeface="SutonnyMJ" pitchFamily="2" charset="0"/>
                <a:cs typeface="SutonnyMJ" pitchFamily="2" charset="0"/>
              </a:rPr>
            </a:br>
            <a:r>
              <a:rPr lang="en-US" b="1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latin typeface="SutonnyMJ" pitchFamily="2" charset="0"/>
                <a:cs typeface="SutonnyMJ" pitchFamily="2" charset="0"/>
              </a:rPr>
            </a:br>
            <a:r>
              <a:rPr lang="en-US" b="1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Mwie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n‡jI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jvKwU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mr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| (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RwUj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)</a:t>
            </a:r>
            <a:br>
              <a:rPr lang="en-US" b="1" dirty="0" smtClean="0">
                <a:latin typeface="SutonnyMJ" pitchFamily="2" charset="0"/>
                <a:cs typeface="SutonnyMJ" pitchFamily="2" charset="0"/>
              </a:rPr>
            </a:br>
            <a:r>
              <a:rPr lang="en-US" b="1" dirty="0" smtClean="0">
                <a:latin typeface="SutonnyMJ" pitchFamily="2" charset="0"/>
                <a:cs typeface="SutonnyMJ" pitchFamily="2" charset="0"/>
              </a:rPr>
              <a:t>2|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gN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ZLb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gq~i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b„Z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| (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mij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)</a:t>
            </a:r>
            <a:br>
              <a:rPr lang="en-US" b="1" dirty="0" smtClean="0">
                <a:latin typeface="SutonnyMJ" pitchFamily="2" charset="0"/>
                <a:cs typeface="SutonnyMJ" pitchFamily="2" charset="0"/>
              </a:rPr>
            </a:br>
            <a:r>
              <a:rPr lang="en-US" b="1" dirty="0" smtClean="0">
                <a:latin typeface="SutonnyMJ" pitchFamily="2" charset="0"/>
                <a:cs typeface="SutonnyMJ" pitchFamily="2" charset="0"/>
              </a:rPr>
              <a:t>3|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abx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n‡jI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jvKwU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K…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cY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|  †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hŠwMK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)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>
                <a:latin typeface="SutonnyMJ" pitchFamily="2" charset="0"/>
                <a:cs typeface="SutonnyMJ" pitchFamily="2" charset="0"/>
              </a:rPr>
            </a:br>
            <a:r>
              <a:rPr lang="en-US" b="1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 w="76200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endParaRPr lang="en-US" sz="5400" dirty="0" smtClean="0"/>
          </a:p>
          <a:p>
            <a:pPr algn="ctr">
              <a:buNone/>
            </a:pPr>
            <a:r>
              <a:rPr lang="en-US" sz="5400" b="1" dirty="0" err="1" smtClean="0">
                <a:solidFill>
                  <a:srgbClr val="FF0000"/>
                </a:solidFill>
              </a:rPr>
              <a:t>বাড়ির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কাজ</a:t>
            </a:r>
            <a:r>
              <a:rPr lang="en-US" sz="5400" b="1" dirty="0" smtClean="0">
                <a:solidFill>
                  <a:srgbClr val="FF0000"/>
                </a:solidFill>
              </a:rPr>
              <a:t>: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u="sng" dirty="0" smtClean="0">
                <a:solidFill>
                  <a:schemeClr val="bg2">
                    <a:lumMod val="9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MVb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Abymv‡i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evK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¨ KZ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?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D`vniYmn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wj‡L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Avb‡e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en-US" sz="13800" dirty="0" smtClean="0"/>
          </a:p>
          <a:p>
            <a:pPr algn="ctr">
              <a:buNone/>
            </a:pPr>
            <a:r>
              <a:rPr lang="en-US" sz="13800" b="1" dirty="0" err="1" smtClean="0"/>
              <a:t>ধন্যবাদ</a:t>
            </a:r>
            <a:endParaRPr lang="en-US" sz="13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291</Words>
  <Application>Microsoft Office PowerPoint</Application>
  <PresentationFormat>On-screen Show (4:3)</PresentationFormat>
  <Paragraphs>55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  পূe©cvV Av‡jvPbv  বাক্যের সংজ্ঞা, বিভিন্ন অংশ, সাথ©ক বাক্যের গুণাবলি    </vt:lpstr>
      <vt:lpstr>শিখনফল</vt:lpstr>
      <vt:lpstr> cÖkœ: MVb Abymv‡i evK¨ KZ cÖKvi I Kx Kx ? D`vniYmn Av‡jvPbv Ki | </vt:lpstr>
      <vt:lpstr>Slide 5</vt:lpstr>
      <vt:lpstr>Slide 6</vt:lpstr>
      <vt:lpstr>    মূল্যায়ন     বাক্য iƒcvšÍi Ki:  1| Mwie n‡jI †jvKwU mr| (RwUj) 2| hLb †gN K‡i, ZLb gq~i b„Z¨ K‡i| (mij) 3| abx n‡jI †jvKwU K…cY|  †hŠwMK)   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Lotus computer</dc:creator>
  <cp:lastModifiedBy>Lotus computer</cp:lastModifiedBy>
  <cp:revision>17</cp:revision>
  <dcterms:created xsi:type="dcterms:W3CDTF">2016-12-13T11:42:29Z</dcterms:created>
  <dcterms:modified xsi:type="dcterms:W3CDTF">2016-12-22T06:07:44Z</dcterms:modified>
</cp:coreProperties>
</file>